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</p:sldIdLst>
  <p:sldSz cx="12192000" cy="6858000"/>
  <p:notesSz cx="7772400" cy="10058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Extra Condensed" panose="020B05030500000200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4" roundtripDataSignature="AMtx7mjB20llcFOAAFiaPIA1S3LQ1UHD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59B566-E104-F9C3-A371-F02359C6980D}" v="76" dt="2022-11-11T13:45:00.601"/>
    <p1510:client id="{4E2F18C9-FA9A-0A0D-94E9-54CC675DAB4A}" v="152" dt="2022-11-11T14:36:55.618"/>
    <p1510:client id="{84226D11-CB23-E2A7-9800-007568A00430}" v="23" dt="2022-11-11T18:23:55.598"/>
    <p1510:client id="{B644578E-F1A4-3837-5A78-B35500F2BFF1}" v="213" dt="2022-11-11T15:48:06.740"/>
    <p1510:client id="{FAFFC018-E7EF-CF11-C353-C2BEC956DC1D}" v="12" dt="2022-11-11T14:27:30.126"/>
  </p1510:revLst>
</p1510:revInfo>
</file>

<file path=ppt/tableStyles.xml><?xml version="1.0" encoding="utf-8"?>
<a:tblStyleLst xmlns:a="http://schemas.openxmlformats.org/drawingml/2006/main" def="{80647B44-EFE8-4E18-AB58-1243C407E2F0}">
  <a:tblStyle styleId="{80647B44-EFE8-4E18-AB58-1243C407E2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864b021903_0_34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4" name="Google Shape;284;g1864b021903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864b021903_0_40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294" name="Google Shape;294;g1864b021903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864b021903_0_598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359" name="Google Shape;359;g1864b02190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0" name="Google Shape;12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1" name="Google Shape;2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864b021903_0_7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1864b02190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864b021903_0_14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864b021903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864b021903_0_2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2" name="Google Shape;242;g1864b021903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864b021903_0_27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1" name="Google Shape;271;g1864b021903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864b021903_0_9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864b021903_0_97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5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64b021903_0_10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864b021903_0_10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5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864b021903_0_10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1864b021903_0_10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4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g1864b021903_0_10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4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864b021903_0_10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864b021903_0_109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700" cy="11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864b021903_0_11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g1864b021903_0_11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g1864b021903_0_111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4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g1864b021903_0_111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864b021903_0_11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g1864b021903_0_11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4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g1864b021903_0_11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g1864b021903_0_11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864b021903_0_12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1864b021903_0_12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1864b021903_0_121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g1864b021903_0_121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5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64b021903_0_12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1864b021903_0_12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5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1864b021903_0_126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5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864b021903_0_1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1864b021903_0_13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g1864b021903_0_13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g1864b021903_0_13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1864b021903_0_13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4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864b021903_0_1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864b021903_0_1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g1864b021903_0_136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1864b021903_0_136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1864b021903_0_136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1864b021903_0_136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g1864b021903_0_136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1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864b021903_0_93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g1864b021903_0_9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5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" descr="Imagen que contiene oscuro, persona, hombre, parad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27332" r="-83"/>
          <a:stretch/>
        </p:blipFill>
        <p:spPr>
          <a:xfrm>
            <a:off x="11808" y="-1496"/>
            <a:ext cx="8174152" cy="687486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"/>
          <p:cNvSpPr/>
          <p:nvPr/>
        </p:nvSpPr>
        <p:spPr>
          <a:xfrm>
            <a:off x="1841775" y="-4772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"/>
          <p:cNvSpPr txBox="1"/>
          <p:nvPr/>
        </p:nvSpPr>
        <p:spPr>
          <a:xfrm>
            <a:off x="6899625" y="1002225"/>
            <a:ext cx="4783845" cy="2586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DISCOVER QUICK AND EFFECTIVE ROUTES AGAINST STREET ABUSE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g1864b021903_0_3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313764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1864b021903_0_345"/>
          <p:cNvSpPr/>
          <p:nvPr/>
        </p:nvSpPr>
        <p:spPr>
          <a:xfrm>
            <a:off x="265329" y="130396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 comparison of the three paths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9863632C-2C31-FA1A-8E04-8A654E06B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6" y="933668"/>
            <a:ext cx="5447763" cy="4740660"/>
          </a:xfrm>
          <a:prstGeom prst="rect">
            <a:avLst/>
          </a:prstGeom>
        </p:spPr>
      </p:pic>
      <p:pic>
        <p:nvPicPr>
          <p:cNvPr id="6" name="Imagen 2">
            <a:extLst>
              <a:ext uri="{FF2B5EF4-FFF2-40B4-BE49-F238E27FC236}">
                <a16:creationId xmlns:a16="http://schemas.microsoft.com/office/drawing/2014/main" id="{0FBE8647-23A9-CAB6-B9A4-5D2EEBB461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946" t="50371" r="38292" b="15579"/>
          <a:stretch/>
        </p:blipFill>
        <p:spPr>
          <a:xfrm>
            <a:off x="6921383" y="451814"/>
            <a:ext cx="1615255" cy="61646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g1864b021903_0_4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2" cy="6856923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1864b021903_0_408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Future work directions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1864b021903_0_408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1864b021903_0_408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1864b021903_0_408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1864b021903_0_408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1864b021903_0_408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1864b021903_0_408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1864b021903_0_408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1864b021903_0_408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1864b021903_0_408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Engineering </a:t>
            </a:r>
            <a:endParaRPr sz="16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7" name="Google Shape;307;g1864b021903_0_408"/>
          <p:cNvSpPr/>
          <p:nvPr/>
        </p:nvSpPr>
        <p:spPr>
          <a:xfrm>
            <a:off x="3759870" y="1390007"/>
            <a:ext cx="2046013" cy="393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buSzPts val="2200"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Data Structure II</a:t>
            </a:r>
            <a:endParaRPr lang="en-US"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sp>
        <p:nvSpPr>
          <p:cNvPr id="308" name="Google Shape;308;g1864b021903_0_408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Databases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9" name="Google Shape;309;g1864b021903_0_408"/>
          <p:cNvSpPr/>
          <p:nvPr/>
        </p:nvSpPr>
        <p:spPr>
          <a:xfrm>
            <a:off x="9495625" y="1333775"/>
            <a:ext cx="1879812" cy="436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buSzPts val="2200"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</a:rPr>
              <a:t>Emphasis Line</a:t>
            </a:r>
            <a:endParaRPr lang="es-ES">
              <a:solidFill>
                <a:schemeClr val="lt1"/>
              </a:solidFill>
            </a:endParaRPr>
          </a:p>
        </p:txBody>
      </p:sp>
      <p:grpSp>
        <p:nvGrpSpPr>
          <p:cNvPr id="310" name="Google Shape;310;g1864b021903_0_408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311" name="Google Shape;311;g1864b021903_0_408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373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Mobile application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2" name="Google Shape;312;g1864b021903_0_408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3" name="Google Shape;313;g1864b021903_0_408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4" name="Google Shape;314;g1864b021903_0_408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g1864b021903_0_408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6" name="Google Shape;316;g1864b021903_0_408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7" name="Google Shape;317;g1864b021903_0_408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8" name="Google Shape;318;g1864b021903_0_408"/>
          <p:cNvGrpSpPr/>
          <p:nvPr/>
        </p:nvGrpSpPr>
        <p:grpSpPr>
          <a:xfrm>
            <a:off x="4119509" y="2378595"/>
            <a:ext cx="1410671" cy="830400"/>
            <a:chOff x="576559" y="2550520"/>
            <a:chExt cx="1163827" cy="830400"/>
          </a:xfrm>
        </p:grpSpPr>
        <p:sp>
          <p:nvSpPr>
            <p:cNvPr id="319" name="Google Shape;319;g1864b021903_0_408"/>
            <p:cNvSpPr/>
            <p:nvPr/>
          </p:nvSpPr>
          <p:spPr>
            <a:xfrm>
              <a:off x="576559" y="2550520"/>
              <a:ext cx="1163827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373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Optimization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0" name="Google Shape;320;g1864b021903_0_408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" name="Google Shape;321;g1864b021903_0_408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" name="Google Shape;322;g1864b021903_0_408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g1864b021903_0_408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" name="Google Shape;324;g1864b021903_0_408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" name="Google Shape;325;g1864b021903_0_408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6" name="Google Shape;326;g1864b021903_0_408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327" name="Google Shape;327;g1864b021903_0_408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373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Other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8" name="Google Shape;328;g1864b021903_0_408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9" name="Google Shape;329;g1864b021903_0_408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0" name="Google Shape;330;g1864b021903_0_408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1" name="Google Shape;331;g1864b021903_0_408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2" name="Google Shape;332;g1864b021903_0_408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3" name="Google Shape;333;g1864b021903_0_408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34" name="Google Shape;334;g1864b021903_0_408"/>
          <p:cNvGrpSpPr/>
          <p:nvPr/>
        </p:nvGrpSpPr>
        <p:grpSpPr>
          <a:xfrm>
            <a:off x="9836250" y="2306088"/>
            <a:ext cx="1464333" cy="841132"/>
            <a:chOff x="368350" y="2234988"/>
            <a:chExt cx="1464333" cy="841132"/>
          </a:xfrm>
        </p:grpSpPr>
        <p:sp>
          <p:nvSpPr>
            <p:cNvPr id="335" name="Google Shape;335;g1864b021903_0_408"/>
            <p:cNvSpPr/>
            <p:nvPr/>
          </p:nvSpPr>
          <p:spPr>
            <a:xfrm>
              <a:off x="368350" y="2234988"/>
              <a:ext cx="1464333" cy="841132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373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100"/>
              </a:pPr>
              <a:r>
                <a:rPr lang="en-US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</a:rPr>
                <a:t>Apply the </a:t>
              </a:r>
              <a:r>
                <a:rPr lang="en-US" sz="1800" b="1" err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</a:rPr>
                <a:t>knowlegde</a:t>
              </a:r>
              <a:endParaRPr lang="en-US" sz="1800" b="1" i="0" u="none" strike="noStrike" cap="none" err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336" name="Google Shape;336;g1864b021903_0_408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7" name="Google Shape;337;g1864b021903_0_408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8" name="Google Shape;338;g1864b021903_0_408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9" name="Google Shape;339;g1864b021903_0_408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" name="Google Shape;340;g1864b021903_0_408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1" name="Google Shape;341;g1864b021903_0_408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g1864b021903_0_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9227" y="-4338"/>
            <a:ext cx="12134960" cy="686503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g1864b021903_0_598"/>
          <p:cNvSpPr/>
          <p:nvPr/>
        </p:nvSpPr>
        <p:spPr>
          <a:xfrm>
            <a:off x="333695" y="-4359"/>
            <a:ext cx="12254400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1864b021903_0_598"/>
          <p:cNvSpPr txBox="1"/>
          <p:nvPr/>
        </p:nvSpPr>
        <p:spPr>
          <a:xfrm>
            <a:off x="4933565" y="3750183"/>
            <a:ext cx="7262100" cy="14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SzPts val="2000"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With the support of</a:t>
            </a:r>
            <a:r>
              <a:rPr lang="en-US" sz="2500" b="1">
                <a:solidFill>
                  <a:srgbClr val="001E33"/>
                </a:solidFill>
              </a:rPr>
              <a:t> 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buSzPts val="1400"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The first author w</a:t>
            </a:r>
            <a:r>
              <a:rPr lang="en-US" sz="2200">
                <a:solidFill>
                  <a:srgbClr val="001E33"/>
                </a:solidFill>
              </a:rPr>
              <a:t>as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supported by the </a:t>
            </a:r>
            <a:r>
              <a:rPr lang="en-US" sz="2200">
                <a:solidFill>
                  <a:srgbClr val="001E33"/>
                </a:solidFill>
              </a:rPr>
              <a:t>Generacion E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grant and </a:t>
            </a:r>
            <a:r>
              <a:rPr lang="en-US" sz="2200" b="0" i="0" u="none" strike="noStrike" cap="none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err="1">
                <a:solidFill>
                  <a:srgbClr val="001E33"/>
                </a:solidFill>
              </a:rPr>
              <a:t>fondo</a:t>
            </a:r>
            <a:r>
              <a:rPr lang="en-US" sz="2200">
                <a:solidFill>
                  <a:srgbClr val="001E33"/>
                </a:solidFill>
              </a:rPr>
              <a:t> EPM grant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200">
                <a:solidFill>
                  <a:srgbClr val="001E33"/>
                </a:solidFill>
              </a:rPr>
              <a:t> the second </a:t>
            </a:r>
            <a:r>
              <a:rPr lang="en-US" sz="2200" err="1">
                <a:solidFill>
                  <a:srgbClr val="001E33"/>
                </a:solidFill>
              </a:rPr>
              <a:t>autor</a:t>
            </a:r>
            <a:r>
              <a:rPr lang="en-US" sz="2200">
                <a:solidFill>
                  <a:srgbClr val="001E33"/>
                </a:solidFill>
              </a:rPr>
              <a:t> was supported by Andi-EAFIT scholarship and the third </a:t>
            </a:r>
            <a:r>
              <a:rPr lang="en-US" sz="2200" err="1">
                <a:solidFill>
                  <a:srgbClr val="001E33"/>
                </a:solidFill>
              </a:rPr>
              <a:t>autor</a:t>
            </a:r>
            <a:r>
              <a:rPr lang="en-US" sz="2200">
                <a:solidFill>
                  <a:srgbClr val="001E33"/>
                </a:solidFill>
              </a:rPr>
              <a:t> was financed by his mom Mairena Rodriguez who loves him to much.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. All authors are grateful to the Vice Rector's Office for Discovery and Creation, Universidad EAFIT, for their support in this research.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45" y="-104775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Presentation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"/>
          <p:cNvSpPr/>
          <p:nvPr/>
        </p:nvSpPr>
        <p:spPr>
          <a:xfrm>
            <a:off x="4274940" y="4190205"/>
            <a:ext cx="3650085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David Alejandro Blandon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Data management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520740" y="4180680"/>
            <a:ext cx="301191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Juan Martín Espitia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Redactor and designer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"/>
          <p:cNvSpPr/>
          <p:nvPr/>
        </p:nvSpPr>
        <p:spPr>
          <a:xfrm>
            <a:off x="805515" y="6160680"/>
            <a:ext cx="8915490" cy="414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https://github.com/jmespitiag/Routes_against_street_harassment.git</a:t>
            </a:r>
            <a:endParaRPr sz="2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8205050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Daniel Betancur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Writer and Investigator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2"/>
          <p:cNvGrpSpPr/>
          <p:nvPr/>
        </p:nvGrpSpPr>
        <p:grpSpPr>
          <a:xfrm>
            <a:off x="8181072" y="1518770"/>
            <a:ext cx="3383640" cy="2652120"/>
            <a:chOff x="3165097" y="1342520"/>
            <a:chExt cx="3383640" cy="2652120"/>
          </a:xfrm>
        </p:grpSpPr>
        <p:pic>
          <p:nvPicPr>
            <p:cNvPr id="130" name="Google Shape;130;p2"/>
            <p:cNvPicPr preferRelativeResize="0"/>
            <p:nvPr/>
          </p:nvPicPr>
          <p:blipFill rotWithShape="1">
            <a:blip r:embed="rId5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Google Shape;131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132" name="Google Shape;132;p2"/>
          <p:cNvPicPr preferRelativeResize="0"/>
          <p:nvPr/>
        </p:nvPicPr>
        <p:blipFill rotWithShape="1">
          <a:blip r:embed="rId6">
            <a:alphaModFix/>
          </a:blip>
          <a:srcRect b="3818"/>
          <a:stretch/>
        </p:blipFill>
        <p:spPr>
          <a:xfrm>
            <a:off x="752475" y="1514475"/>
            <a:ext cx="2743200" cy="2638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" descr="Un hombre en un parque&#10;&#10;Descripción generada automáticament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24400" y="1352550"/>
            <a:ext cx="27432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"/>
          <p:cNvSpPr/>
          <p:nvPr/>
        </p:nvSpPr>
        <p:spPr>
          <a:xfrm>
            <a:off x="341997" y="1328270"/>
            <a:ext cx="3564615" cy="29188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5" name="Google Shape;135;p2"/>
          <p:cNvSpPr/>
          <p:nvPr/>
        </p:nvSpPr>
        <p:spPr>
          <a:xfrm>
            <a:off x="4171047" y="1328270"/>
            <a:ext cx="3564615" cy="29188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36" name="Google Shape;136;p2"/>
          <p:cNvPicPr preferRelativeResize="0"/>
          <p:nvPr/>
        </p:nvPicPr>
        <p:blipFill rotWithShape="1">
          <a:blip r:embed="rId8">
            <a:alphaModFix/>
          </a:blip>
          <a:srcRect l="5840" t="9067" r="48004" b="24687"/>
          <a:stretch/>
        </p:blipFill>
        <p:spPr>
          <a:xfrm>
            <a:off x="8372475" y="1660786"/>
            <a:ext cx="3083951" cy="253158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"/>
          <p:cNvSpPr/>
          <p:nvPr/>
        </p:nvSpPr>
        <p:spPr>
          <a:xfrm>
            <a:off x="8009622" y="1328270"/>
            <a:ext cx="3564615" cy="29188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Solution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" name="Google Shape;144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145" name="Google Shape;145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4" name="Google Shape;154;g105e9140ba5_0_31"/>
            <p:cNvCxnSpPr>
              <a:stCxn id="145" idx="5"/>
              <a:endCxn id="150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55" name="Google Shape;155;g105e9140ba5_0_31"/>
            <p:cNvCxnSpPr>
              <a:stCxn id="146" idx="6"/>
              <a:endCxn id="148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g105e9140ba5_0_31"/>
            <p:cNvCxnSpPr>
              <a:stCxn id="147" idx="6"/>
              <a:endCxn id="149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57" name="Google Shape;157;g105e9140ba5_0_31"/>
            <p:cNvCxnSpPr>
              <a:stCxn id="153" idx="7"/>
              <a:endCxn id="149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58" name="Google Shape;158;g105e9140ba5_0_31"/>
            <p:cNvCxnSpPr>
              <a:stCxn id="147" idx="7"/>
              <a:endCxn id="148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g105e9140ba5_0_31"/>
            <p:cNvCxnSpPr>
              <a:stCxn id="146" idx="7"/>
              <a:endCxn id="150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60" name="Google Shape;160;g105e9140ba5_0_31"/>
            <p:cNvCxnSpPr>
              <a:stCxn id="148" idx="7"/>
              <a:endCxn id="152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61" name="Google Shape;161;g105e9140ba5_0_31"/>
            <p:cNvCxnSpPr>
              <a:stCxn id="150" idx="5"/>
              <a:endCxn id="151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g105e9140ba5_0_31"/>
            <p:cNvCxnSpPr>
              <a:stCxn id="149" idx="6"/>
              <a:endCxn id="151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63" name="Google Shape;163;g105e9140ba5_0_31"/>
            <p:cNvCxnSpPr>
              <a:stCxn id="148" idx="6"/>
              <a:endCxn id="151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64" name="Google Shape;164;g105e9140ba5_0_31"/>
            <p:cNvCxnSpPr>
              <a:stCxn id="149" idx="7"/>
              <a:endCxn id="152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165" name="Google Shape;165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of Medellin,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Dijkstra’s algorithm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7" name="Google Shape;167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8" name="Google Shape;168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9" name="Google Shape;169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170" name="Google Shape;170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171" name="Google Shape;171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0" name="Google Shape;180;g105e9140ba5_0_31"/>
            <p:cNvCxnSpPr>
              <a:stCxn id="171" idx="5"/>
              <a:endCxn id="176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1" name="Google Shape;181;g105e9140ba5_0_31"/>
            <p:cNvCxnSpPr>
              <a:stCxn id="172" idx="6"/>
              <a:endCxn id="174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2" name="Google Shape;182;g105e9140ba5_0_31"/>
            <p:cNvCxnSpPr>
              <a:stCxn id="173" idx="6"/>
              <a:endCxn id="175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3" name="Google Shape;183;g105e9140ba5_0_31"/>
            <p:cNvCxnSpPr>
              <a:stCxn id="179" idx="7"/>
              <a:endCxn id="175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g105e9140ba5_0_31"/>
            <p:cNvCxnSpPr>
              <a:stCxn id="173" idx="7"/>
              <a:endCxn id="174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5" name="Google Shape;185;g105e9140ba5_0_31"/>
            <p:cNvCxnSpPr>
              <a:stCxn id="172" idx="7"/>
              <a:endCxn id="176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g105e9140ba5_0_31"/>
            <p:cNvCxnSpPr>
              <a:stCxn id="174" idx="7"/>
              <a:endCxn id="178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g105e9140ba5_0_31"/>
            <p:cNvCxnSpPr>
              <a:stCxn id="176" idx="5"/>
              <a:endCxn id="177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g105e9140ba5_0_31"/>
            <p:cNvCxnSpPr>
              <a:stCxn id="175" idx="6"/>
              <a:endCxn id="177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g105e9140ba5_0_31"/>
            <p:cNvCxnSpPr>
              <a:stCxn id="174" idx="6"/>
              <a:endCxn id="177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g105e9140ba5_0_31"/>
            <p:cNvCxnSpPr>
              <a:stCxn id="175" idx="7"/>
              <a:endCxn id="178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191" name="Google Shape;191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2" name="Google Shape;192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 path that reduces both distance and harassment</a:t>
            </a: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3" name="Google Shape;193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1" y="-1093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6"/>
          <p:cNvSpPr/>
          <p:nvPr/>
        </p:nvSpPr>
        <p:spPr>
          <a:xfrm>
            <a:off x="265327" y="376925"/>
            <a:ext cx="45300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757812" y="4161799"/>
            <a:ext cx="3544500" cy="141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of Medellin,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 for the shortest path</a:t>
            </a:r>
            <a:endParaRPr sz="21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3" name="Google Shape;20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4" name="Google Shape;20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5" name="Google Shape;20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6" name="Google Shape;20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7" name="Google Shape;207;p6"/>
          <p:cNvSpPr/>
          <p:nvPr/>
        </p:nvSpPr>
        <p:spPr>
          <a:xfrm>
            <a:off x="8063475" y="4373139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Three paths that reduce both the risk of harassment and distance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"/>
          <p:cNvSpPr/>
          <p:nvPr/>
        </p:nvSpPr>
        <p:spPr>
          <a:xfrm>
            <a:off x="265324" y="376925"/>
            <a:ext cx="48639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Explanation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Dijkstra’s Algorithm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EEEEE"/>
                </a:solidFill>
                <a:highlight>
                  <a:srgbClr val="282828"/>
                </a:highlight>
                <a:latin typeface="Arial"/>
                <a:ea typeface="Arial"/>
                <a:cs typeface="Arial"/>
                <a:sym typeface="Arial"/>
              </a:rPr>
              <a:t>Determine the shortest path to execute from a source vertex to the rest of the vertices located in a graph with weights on each edge</a:t>
            </a:r>
            <a:endParaRPr sz="2000" b="0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900" b="0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4960520" y="61136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8896" y="1652671"/>
            <a:ext cx="3536226" cy="30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24825" y="1600099"/>
            <a:ext cx="5420776" cy="337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g1864b021903_0_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3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1864b021903_0_72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Complexity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1864b021903_0_72"/>
          <p:cNvSpPr/>
          <p:nvPr/>
        </p:nvSpPr>
        <p:spPr>
          <a:xfrm>
            <a:off x="549827" y="335287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Time and memory complexity of the algorithm name. V is</a:t>
            </a:r>
            <a:r>
              <a:rPr lang="en-US" sz="2200">
                <a:solidFill>
                  <a:srgbClr val="001E33"/>
                </a:solidFill>
              </a:rPr>
              <a:t> the total of vertex and E is the total of edges. Because in the worst case we have to explore each vertex according to the number of edges in the graph 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1864b021903_0_72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1864b021903_0_72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238" name="Google Shape;238;g1864b021903_0_72"/>
          <p:cNvGraphicFramePr/>
          <p:nvPr/>
        </p:nvGraphicFramePr>
        <p:xfrm>
          <a:off x="471720" y="1174625"/>
          <a:ext cx="6246500" cy="1871625"/>
        </p:xfrm>
        <a:graphic>
          <a:graphicData uri="http://schemas.openxmlformats.org/drawingml/2006/table">
            <a:tbl>
              <a:tblPr>
                <a:noFill/>
                <a:tableStyleId>{80647B44-EFE8-4E18-AB58-1243C407E2F0}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04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complexity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Complexity of memory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7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Dijkstra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O(V</a:t>
                      </a:r>
                      <a:r>
                        <a:rPr lang="en-U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*E</a:t>
                      </a:r>
                      <a:r>
                        <a:rPr lang="en-US" sz="2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sz="3400" b="0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O(V)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39" name="Google Shape;239;g1864b021903_0_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864b021903_0_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864b021903_0_144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First path minimizing distance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864b021903_0_144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buSzPts val="1400"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</a:t>
            </a:r>
            <a:r>
              <a:rPr lang="en-US" sz="2200">
                <a:solidFill>
                  <a:srgbClr val="001E33"/>
                </a:solidFill>
              </a:rPr>
              <a:t>distance, the red one.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Execution time </a:t>
            </a:r>
            <a:r>
              <a:rPr lang="en-US" sz="2200">
                <a:solidFill>
                  <a:srgbClr val="001E33"/>
                </a:solidFill>
              </a:rPr>
              <a:t>of </a:t>
            </a:r>
            <a:r>
              <a:rPr lang="en-US" sz="2200"/>
              <a:t>48.43116044998169 </a:t>
            </a:r>
            <a:r>
              <a:rPr lang="en-US" sz="2200">
                <a:solidFill>
                  <a:srgbClr val="001E33"/>
                </a:solidFill>
              </a:rPr>
              <a:t>seconds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66" name="Google Shape;266;g1864b021903_0_144"/>
          <p:cNvGraphicFramePr/>
          <p:nvPr>
            <p:extLst>
              <p:ext uri="{D42A27DB-BD31-4B8C-83A1-F6EECF244321}">
                <p14:modId xmlns:p14="http://schemas.microsoft.com/office/powerpoint/2010/main" val="1609574406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{80647B44-EFE8-4E18-AB58-1243C407E2F0}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/>
                        <a:t>8271.732</a:t>
                      </a:r>
                      <a:endParaRPr lang="es-ES"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>
                          <a:latin typeface="Arial"/>
                        </a:rPr>
                        <a:t>0.3426656395998138</a:t>
                      </a:r>
                      <a:endParaRPr/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7" name="Google Shape;267;g1864b021903_0_144"/>
          <p:cNvSpPr/>
          <p:nvPr/>
        </p:nvSpPr>
        <p:spPr>
          <a:xfrm>
            <a:off x="8040425" y="926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this slide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 the third installment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1864b021903_0_2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1864b021903_0_21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path minimizing </a:t>
            </a:r>
            <a:r>
              <a:rPr lang="en-US" sz="2200" b="1">
                <a:solidFill>
                  <a:srgbClr val="FFFFFF"/>
                </a:solidFill>
              </a:rPr>
              <a:t>harassment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0" name="Google Shape;250;g1864b021903_0_211"/>
          <p:cNvGraphicFramePr/>
          <p:nvPr>
            <p:extLst>
              <p:ext uri="{D42A27DB-BD31-4B8C-83A1-F6EECF244321}">
                <p14:modId xmlns:p14="http://schemas.microsoft.com/office/powerpoint/2010/main" val="2177670558"/>
              </p:ext>
            </p:extLst>
          </p:nvPr>
        </p:nvGraphicFramePr>
        <p:xfrm>
          <a:off x="333820" y="1499040"/>
          <a:ext cx="11310595" cy="1481660"/>
        </p:xfrm>
        <a:graphic>
          <a:graphicData uri="http://schemas.openxmlformats.org/drawingml/2006/table">
            <a:tbl>
              <a:tblPr>
                <a:noFill/>
                <a:tableStyleId>{80647B44-EFE8-4E18-AB58-1243C407E2F0}</a:tableStyleId>
              </a:tblPr>
              <a:tblGrid>
                <a:gridCol w="24325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76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0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96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/>
                        <a:t>11094.12200000000</a:t>
                      </a:r>
                      <a:endParaRPr lang="en-US" sz="2200" b="0" i="0" u="none" strike="noStrike" cap="none" noProof="0"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>
                          <a:latin typeface="Arial"/>
                        </a:rPr>
                        <a:t>0.17961546553318125</a:t>
                      </a:r>
                      <a:endParaRPr lang="es-ES"/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4" name="Google Shape;254;g1864b021903_0_21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buSzPts val="1400"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</a:t>
            </a:r>
            <a:r>
              <a:rPr lang="en-US" sz="2200" err="1">
                <a:solidFill>
                  <a:srgbClr val="001E33"/>
                </a:solidFill>
              </a:rPr>
              <a:t>harrassment</a:t>
            </a:r>
            <a:r>
              <a:rPr lang="en-US" sz="2200">
                <a:solidFill>
                  <a:srgbClr val="001E33"/>
                </a:solidFill>
              </a:rPr>
              <a:t> risk, the green one.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Execution time of </a:t>
            </a:r>
            <a:r>
              <a:rPr lang="en-US" sz="2200"/>
              <a:t>47.329102516174316 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seconds.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g1864b021903_0_2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1864b021903_0_278"/>
          <p:cNvSpPr/>
          <p:nvPr/>
        </p:nvSpPr>
        <p:spPr>
          <a:xfrm>
            <a:off x="265325" y="376925"/>
            <a:ext cx="8461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Third path minimizing average of di</a:t>
            </a:r>
            <a:r>
              <a:rPr lang="en-US" sz="2200" b="1">
                <a:solidFill>
                  <a:srgbClr val="FFFFFF"/>
                </a:solidFill>
              </a:rPr>
              <a:t>stance and harassment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7" name="Google Shape;277;g1864b021903_0_278"/>
          <p:cNvGraphicFramePr/>
          <p:nvPr>
            <p:extLst>
              <p:ext uri="{D42A27DB-BD31-4B8C-83A1-F6EECF244321}">
                <p14:modId xmlns:p14="http://schemas.microsoft.com/office/powerpoint/2010/main" val="2832754440"/>
              </p:ext>
            </p:extLst>
          </p:nvPr>
        </p:nvGraphicFramePr>
        <p:xfrm>
          <a:off x="333820" y="1499040"/>
          <a:ext cx="11310595" cy="1481660"/>
        </p:xfrm>
        <a:graphic>
          <a:graphicData uri="http://schemas.openxmlformats.org/drawingml/2006/table">
            <a:tbl>
              <a:tblPr>
                <a:noFill/>
                <a:tableStyleId>{80647B44-EFE8-4E18-AB58-1243C407E2F0}</a:tableStyleId>
              </a:tblPr>
              <a:tblGrid>
                <a:gridCol w="24325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97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6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/>
                        <a:t>10774.1360000000</a:t>
                      </a:r>
                      <a:endParaRPr lang="en-US" sz="2200" b="0" i="0" u="none" strike="noStrike" cap="none" noProof="0"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i="0" u="none" strike="noStrike" cap="none" noProof="0">
                          <a:latin typeface="Arial"/>
                        </a:rPr>
                        <a:t>0.18446993757461858</a:t>
                      </a:r>
                      <a:endParaRPr lang="es-ES"/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79" name="Google Shape;279;g1864b021903_0_278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buSzPts val="1400"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</a:t>
            </a:r>
            <a:r>
              <a:rPr lang="en-US" sz="2200">
                <a:solidFill>
                  <a:srgbClr val="001E33"/>
                </a:solidFill>
              </a:rPr>
              <a:t>average of distance and harassment risk, the purple one.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Execution time of </a:t>
            </a:r>
            <a:r>
              <a:rPr lang="en-US" sz="2200"/>
              <a:t>48.064085245132446</a:t>
            </a:r>
            <a:r>
              <a:rPr lang="en-US" sz="2200">
                <a:solidFill>
                  <a:srgbClr val="001E33"/>
                </a:solidFill>
              </a:rPr>
              <a:t> </a:t>
            </a: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seconds.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12</Slides>
  <Notes>12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4" baseType="lpstr"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revision>17</cp:revision>
  <dcterms:modified xsi:type="dcterms:W3CDTF">2022-11-11T18:24:41Z</dcterms:modified>
</cp:coreProperties>
</file>

<file path=docProps/thumbnail.jpeg>
</file>